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1396325" cy="30267275"/>
  <p:notesSz cx="6858000" cy="9144000"/>
  <p:defaultTextStyle>
    <a:defPPr>
      <a:defRPr lang="en-US"/>
    </a:defPPr>
    <a:lvl1pPr marL="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8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533" userDrawn="1">
          <p15:clr>
            <a:srgbClr val="A4A3A4"/>
          </p15:clr>
        </p15:guide>
        <p15:guide id="2" pos="673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47" autoAdjust="0"/>
  </p:normalViewPr>
  <p:slideViewPr>
    <p:cSldViewPr showGuides="1">
      <p:cViewPr varScale="1">
        <p:scale>
          <a:sx n="15" d="100"/>
          <a:sy n="15" d="100"/>
        </p:scale>
        <p:origin x="-2448" y="-186"/>
      </p:cViewPr>
      <p:guideLst>
        <p:guide orient="horz" pos="9533"/>
        <p:guide pos="67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2000">
                <a:latin typeface="Arial"/>
              </a:rPr>
              <a:t>Click to edit the notes format</a:t>
            </a:r>
            <a:endParaRPr/>
          </a:p>
        </p:txBody>
      </p:sp>
      <p:sp>
        <p:nvSpPr>
          <p:cNvPr id="3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IN" sz="1400">
                <a:latin typeface="Times New Roman"/>
              </a:rPr>
              <a:t>&lt;header&gt;</a:t>
            </a:r>
            <a:endParaRPr/>
          </a:p>
        </p:txBody>
      </p:sp>
      <p:sp>
        <p:nvSpPr>
          <p:cNvPr id="3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IN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IN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745916E6-E8A7-45C8-B251-EDDD6AA60402}" type="slidenum">
              <a:rPr lang="en-IN" sz="1400">
                <a:latin typeface="Times New Roman"/>
              </a:rPr>
              <a:pPr algn="r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596473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1pPr>
    <a:lvl2pPr marL="217072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2pPr>
    <a:lvl3pPr marL="434145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3pPr>
    <a:lvl4pPr marL="65121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4pPr>
    <a:lvl5pPr marL="868288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5pPr>
    <a:lvl6pPr marL="1085360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6pPr>
    <a:lvl7pPr marL="1302433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7pPr>
    <a:lvl8pPr marL="1519504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8pPr>
    <a:lvl9pPr marL="1736576" algn="l" defTabSz="434145" rtl="0" eaLnBrk="1" latinLnBrk="0" hangingPunct="1">
      <a:defRPr sz="5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 tIns="91440" bIns="91440"/>
          <a:lstStyle/>
          <a:p>
            <a:pPr>
              <a:lnSpc>
                <a:spcPct val="100000"/>
              </a:lnSpc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65567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069822" y="7082229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5" name="Picture 3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  <p:pic>
        <p:nvPicPr>
          <p:cNvPr id="36" name="Picture 3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5424" y="7082225"/>
            <a:ext cx="11664963" cy="17554622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069822" y="7082230"/>
            <a:ext cx="19256517" cy="17554953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729362" y="4381539"/>
            <a:ext cx="19937437" cy="55989825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1069816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0936835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069816" y="7082225"/>
            <a:ext cx="9397044" cy="17554622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10936835" y="16251453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29362" y="4381540"/>
            <a:ext cx="19937437" cy="12078774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069816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10936835" y="7082229"/>
            <a:ext cx="9397044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069822" y="16251453"/>
            <a:ext cx="19256517" cy="8373483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29362" y="4381539"/>
            <a:ext cx="19937437" cy="12078443"/>
          </a:xfrm>
          <a:prstGeom prst="rect">
            <a:avLst/>
          </a:prstGeom>
        </p:spPr>
        <p:txBody>
          <a:bodyPr lIns="487440" tIns="487440" rIns="487440" bIns="487440" anchor="b"/>
          <a:lstStyle/>
          <a:p>
            <a:r>
              <a:rPr lang="en-IN" sz="12693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" name="PlaceHolder 2"/>
          <p:cNvSpPr>
            <a:spLocks noGrp="1"/>
          </p:cNvSpPr>
          <p:nvPr>
            <p:ph type="sldNum"/>
          </p:nvPr>
        </p:nvSpPr>
        <p:spPr>
          <a:xfrm>
            <a:off x="19824945" y="27441138"/>
            <a:ext cx="1283744" cy="2315725"/>
          </a:xfrm>
          <a:prstGeom prst="rect">
            <a:avLst/>
          </a:prstGeom>
        </p:spPr>
        <p:txBody>
          <a:bodyPr lIns="487440" tIns="487440" rIns="487440" bIns="487440" anchor="ctr"/>
          <a:lstStyle/>
          <a:p>
            <a:pPr>
              <a:lnSpc>
                <a:spcPct val="100000"/>
              </a:lnSpc>
            </a:pPr>
            <a:fld id="{D947A323-11F2-46F4-9240-370675176F29}" type="slidenum">
              <a:rPr lang="en-IN" sz="642">
                <a:solidFill>
                  <a:srgbClr val="000000"/>
                </a:solidFill>
                <a:latin typeface="Arial"/>
                <a:ea typeface="Arial"/>
              </a:rPr>
              <a:pPr>
                <a:lnSpc>
                  <a:spcPct val="100000"/>
                </a:lnSpc>
              </a:pPr>
              <a:t>‹#›</a:t>
            </a:fld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1069822" y="7082225"/>
            <a:ext cx="19256517" cy="17554622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IN" sz="642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IN" sz="642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IN" sz="917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419042" rtl="0" eaLnBrk="1" latinLnBrk="0" hangingPunct="1">
        <a:lnSpc>
          <a:spcPct val="90000"/>
        </a:lnSpc>
        <a:spcBef>
          <a:spcPct val="0"/>
        </a:spcBef>
        <a:buNone/>
        <a:defRPr sz="201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4760" indent="-104760" algn="l" defTabSz="419042" rtl="0" eaLnBrk="1" latinLnBrk="0" hangingPunct="1">
        <a:lnSpc>
          <a:spcPct val="90000"/>
        </a:lnSpc>
        <a:spcBef>
          <a:spcPts val="458"/>
        </a:spcBef>
        <a:buFont typeface="Arial" panose="020B0604020202020204" pitchFamily="34" charset="0"/>
        <a:buChar char="•"/>
        <a:defRPr sz="1283" kern="1200">
          <a:solidFill>
            <a:schemeClr val="tx1"/>
          </a:solidFill>
          <a:latin typeface="+mn-lt"/>
          <a:ea typeface="+mn-ea"/>
          <a:cs typeface="+mn-cs"/>
        </a:defRPr>
      </a:lvl1pPr>
      <a:lvl2pPr marL="31428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23802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917" kern="1200">
          <a:solidFill>
            <a:schemeClr val="tx1"/>
          </a:solidFill>
          <a:latin typeface="+mn-lt"/>
          <a:ea typeface="+mn-ea"/>
          <a:cs typeface="+mn-cs"/>
        </a:defRPr>
      </a:lvl3pPr>
      <a:lvl4pPr marL="733324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942845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152366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361888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571409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780930" indent="-104760" algn="l" defTabSz="419042" rtl="0" eaLnBrk="1" latinLnBrk="0" hangingPunct="1">
        <a:lnSpc>
          <a:spcPct val="90000"/>
        </a:lnSpc>
        <a:spcBef>
          <a:spcPts val="229"/>
        </a:spcBef>
        <a:buFont typeface="Arial" panose="020B0604020202020204" pitchFamily="34" charset="0"/>
        <a:buChar char="•"/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1pPr>
      <a:lvl2pPr marL="20952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2pPr>
      <a:lvl3pPr marL="419042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3pPr>
      <a:lvl4pPr marL="62856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4pPr>
      <a:lvl5pPr marL="838084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5pPr>
      <a:lvl6pPr marL="104760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6pPr>
      <a:lvl7pPr marL="1257126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7pPr>
      <a:lvl8pPr marL="146664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8pPr>
      <a:lvl9pPr marL="1676168" algn="l" defTabSz="419042" rtl="0" eaLnBrk="1" latinLnBrk="0" hangingPunct="1">
        <a:defRPr sz="8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8"/>
          <p:cNvSpPr/>
          <p:nvPr/>
        </p:nvSpPr>
        <p:spPr>
          <a:xfrm>
            <a:off x="12054136" y="9106191"/>
            <a:ext cx="5560005" cy="564135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  <a:p>
            <a:pPr>
              <a:lnSpc>
                <a:spcPct val="115000"/>
              </a:lnSpc>
            </a:pPr>
            <a:endParaRPr sz="392" dirty="0"/>
          </a:p>
          <a:p>
            <a:pPr>
              <a:lnSpc>
                <a:spcPct val="100000"/>
              </a:lnSpc>
            </a:pPr>
            <a:endParaRPr sz="392" dirty="0"/>
          </a:p>
        </p:txBody>
      </p:sp>
      <p:sp>
        <p:nvSpPr>
          <p:cNvPr id="85" name="Rounded Rectangle 84"/>
          <p:cNvSpPr/>
          <p:nvPr/>
        </p:nvSpPr>
        <p:spPr>
          <a:xfrm>
            <a:off x="2812149" y="2890030"/>
            <a:ext cx="16734433" cy="20833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8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	ویژگی ها/مزایای فرآیند</a:t>
            </a:r>
            <a:r>
              <a:rPr lang="fa-IR" sz="80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   </a:t>
            </a:r>
            <a:endParaRPr lang="en-US" sz="80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60" name="CustomShape 26"/>
          <p:cNvSpPr/>
          <p:nvPr/>
        </p:nvSpPr>
        <p:spPr>
          <a:xfrm>
            <a:off x="2634980" y="5258422"/>
            <a:ext cx="16560126" cy="7681184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استفاده از روش  نگهداری و تعمیرات بهبودی و اصلاحی و پیشگیری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حصول به محصول با درصد خلوص استاندارد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استفاده از کوره حرارتی و دستگاه سنگ آویز جدید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fa-IR" sz="7200" b="1" dirty="0">
              <a:cs typeface="B Nazanin" panose="00000400000000000000" pitchFamily="2" charset="-78"/>
            </a:endParaRPr>
          </a:p>
          <a:p>
            <a:pPr algn="r" rtl="1">
              <a:lnSpc>
                <a:spcPct val="115000"/>
              </a:lnSpc>
            </a:pPr>
            <a:endParaRPr lang="fa-IR" sz="7200" b="1" dirty="0">
              <a:cs typeface="B Nazanin" panose="00000400000000000000" pitchFamily="2" charset="-78"/>
            </a:endParaRPr>
          </a:p>
        </p:txBody>
      </p:sp>
      <p:sp>
        <p:nvSpPr>
          <p:cNvPr id="64" name="CustomShape 26"/>
          <p:cNvSpPr/>
          <p:nvPr/>
        </p:nvSpPr>
        <p:spPr>
          <a:xfrm>
            <a:off x="-15367447" y="7148205"/>
            <a:ext cx="13440115" cy="4731134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4000"/>
              </a:lnSpc>
            </a:pPr>
            <a:r>
              <a:rPr lang="fa-IR" sz="6600" b="1" dirty="0">
                <a:cs typeface="B Nazanin" panose="00000400000000000000" pitchFamily="2" charset="-78"/>
              </a:rPr>
              <a:t>1- آشنایی با محیط و فرآیند تولید کارخانه</a:t>
            </a:r>
          </a:p>
          <a:p>
            <a:pPr algn="just" rtl="1">
              <a:lnSpc>
                <a:spcPct val="114000"/>
              </a:lnSpc>
            </a:pPr>
            <a:r>
              <a:rPr lang="fa-IR" sz="6600" b="1" dirty="0">
                <a:cs typeface="B Nazanin" panose="00000400000000000000" pitchFamily="2" charset="-78"/>
              </a:rPr>
              <a:t>2- تعامل و جلسات با عوامل اصلی و مهندسان</a:t>
            </a:r>
          </a:p>
          <a:p>
            <a:pPr algn="just" rtl="1">
              <a:lnSpc>
                <a:spcPct val="114000"/>
              </a:lnSpc>
            </a:pPr>
            <a:r>
              <a:rPr lang="fa-IR" sz="6600" b="1" dirty="0">
                <a:cs typeface="B Nazanin" panose="00000400000000000000" pitchFamily="2" charset="-78"/>
              </a:rPr>
              <a:t>3- بررسی ایمنی و استاندارد مربوط به شرکت</a:t>
            </a:r>
          </a:p>
          <a:p>
            <a:pPr algn="just" rtl="1">
              <a:lnSpc>
                <a:spcPct val="114000"/>
              </a:lnSpc>
            </a:pPr>
            <a:r>
              <a:rPr lang="fa-IR" sz="6600" b="1" dirty="0">
                <a:cs typeface="B Nazanin" panose="00000400000000000000" pitchFamily="2" charset="-78"/>
              </a:rPr>
              <a:t>4- بخش نت و کنترل کیفی و منابع انسانی</a:t>
            </a:r>
          </a:p>
          <a:p>
            <a:pPr>
              <a:lnSpc>
                <a:spcPct val="115000"/>
              </a:lnSpc>
            </a:pPr>
            <a:endParaRPr lang="fa-IR" sz="6600" b="1" dirty="0">
              <a:cs typeface="B Nazanin" panose="00000400000000000000" pitchFamily="2" charset="-78"/>
            </a:endParaRPr>
          </a:p>
        </p:txBody>
      </p:sp>
      <p:sp>
        <p:nvSpPr>
          <p:cNvPr id="74" name="CustomShape 26"/>
          <p:cNvSpPr/>
          <p:nvPr/>
        </p:nvSpPr>
        <p:spPr>
          <a:xfrm>
            <a:off x="1849743" y="19194628"/>
            <a:ext cx="4714215" cy="206056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ctr" rtl="1">
              <a:lnSpc>
                <a:spcPct val="115000"/>
              </a:lnSpc>
            </a:pPr>
            <a:endParaRPr sz="1283" dirty="0">
              <a:cs typeface="B Titr" panose="00000700000000000000" pitchFamily="2" charset="-78"/>
            </a:endParaRPr>
          </a:p>
        </p:txBody>
      </p:sp>
      <p:sp>
        <p:nvSpPr>
          <p:cNvPr id="104" name="Rounded Rectangle 103"/>
          <p:cNvSpPr/>
          <p:nvPr/>
        </p:nvSpPr>
        <p:spPr>
          <a:xfrm>
            <a:off x="-15367447" y="3664898"/>
            <a:ext cx="14335626" cy="279331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72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</a:t>
            </a:r>
            <a:r>
              <a:rPr lang="fa-IR" sz="80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شرح فعالیت انجام شده و نتایج </a:t>
            </a:r>
            <a:endParaRPr lang="en-US" sz="72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-17069597" y="156374"/>
            <a:ext cx="52765608" cy="2785211"/>
            <a:chOff x="763872" y="239650"/>
            <a:chExt cx="19902237" cy="2785211"/>
          </a:xfrm>
        </p:grpSpPr>
        <p:sp>
          <p:nvSpPr>
            <p:cNvPr id="42" name="CustomShape 1"/>
            <p:cNvSpPr/>
            <p:nvPr/>
          </p:nvSpPr>
          <p:spPr>
            <a:xfrm>
              <a:off x="2917096" y="373101"/>
              <a:ext cx="15602666" cy="265049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</p:sp>
        <p:sp>
          <p:nvSpPr>
            <p:cNvPr id="47" name="CustomShape 6"/>
            <p:cNvSpPr/>
            <p:nvPr/>
          </p:nvSpPr>
          <p:spPr>
            <a:xfrm>
              <a:off x="4024956" y="239650"/>
              <a:ext cx="13386945" cy="932085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115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Impact" panose="020B0806030902050204" pitchFamily="34" charset="0"/>
                  <a:cs typeface="B Titr" panose="00000700000000000000" pitchFamily="2" charset="-78"/>
                </a:rPr>
                <a:t>شرکت صنایع چدن پارس</a:t>
              </a:r>
            </a:p>
            <a:p>
              <a:pPr>
                <a:lnSpc>
                  <a:spcPct val="100000"/>
                </a:lnSpc>
              </a:pPr>
              <a:endParaRPr lang="fa-IR" sz="11500" dirty="0">
                <a:solidFill>
                  <a:schemeClr val="bg1"/>
                </a:solidFill>
              </a:endParaRPr>
            </a:p>
          </p:txBody>
        </p:sp>
        <p:sp>
          <p:nvSpPr>
            <p:cNvPr id="48" name="CustomShape 7"/>
            <p:cNvSpPr/>
            <p:nvPr/>
          </p:nvSpPr>
          <p:spPr>
            <a:xfrm>
              <a:off x="2984548" y="1454620"/>
              <a:ext cx="15618735" cy="1248040"/>
            </a:xfrm>
            <a:prstGeom prst="rect">
              <a:avLst/>
            </a:prstGeom>
            <a:noFill/>
            <a:ln>
              <a:noFill/>
            </a:ln>
          </p:spPr>
          <p:txBody>
            <a:bodyPr tIns="41910" bIns="41910"/>
            <a:lstStyle/>
            <a:p>
              <a:pPr algn="ctr" rtl="1"/>
              <a:r>
                <a:rPr lang="fa-IR" sz="8000" b="1" dirty="0">
                  <a:solidFill>
                    <a:schemeClr val="bg1"/>
                  </a:solidFill>
                  <a:cs typeface="B Nazanin" panose="00000400000000000000" pitchFamily="2" charset="-78"/>
                </a:rPr>
                <a:t>محمدحسین جمشیدی                                                      دکتر مهدی حیدری</a:t>
              </a:r>
              <a:endParaRPr lang="en-US" sz="8000" b="1" dirty="0">
                <a:solidFill>
                  <a:schemeClr val="bg1"/>
                </a:solidFill>
                <a:cs typeface="B Nazanin" panose="00000400000000000000" pitchFamily="2" charset="-78"/>
              </a:endParaRPr>
            </a:p>
          </p:txBody>
        </p:sp>
        <p:sp>
          <p:nvSpPr>
            <p:cNvPr id="70" name="CustomShape 29"/>
            <p:cNvSpPr/>
            <p:nvPr/>
          </p:nvSpPr>
          <p:spPr>
            <a:xfrm>
              <a:off x="20501165" y="373101"/>
              <a:ext cx="164944" cy="2650492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  <p:pic>
          <p:nvPicPr>
            <p:cNvPr id="36" name="Picture 3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9339" t="7587" r="14717" b="10663"/>
            <a:stretch/>
          </p:blipFill>
          <p:spPr>
            <a:xfrm>
              <a:off x="18645434" y="551730"/>
              <a:ext cx="1738299" cy="2271247"/>
            </a:xfrm>
            <a:prstGeom prst="rect">
              <a:avLst/>
            </a:prstGeom>
          </p:spPr>
        </p:pic>
        <p:sp>
          <p:nvSpPr>
            <p:cNvPr id="68" name="Rounded Rectangle 67"/>
            <p:cNvSpPr/>
            <p:nvPr/>
          </p:nvSpPr>
          <p:spPr>
            <a:xfrm>
              <a:off x="1048895" y="598924"/>
              <a:ext cx="1737360" cy="2286000"/>
            </a:xfrm>
            <a:prstGeom prst="roundRect">
              <a:avLst/>
            </a:prstGeom>
            <a:solidFill>
              <a:schemeClr val="bg1"/>
            </a:solidFill>
            <a:ln w="412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1"/>
              <a:endParaRPr lang="en-US" sz="60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endParaRPr>
            </a:p>
          </p:txBody>
        </p:sp>
        <p:sp>
          <p:nvSpPr>
            <p:cNvPr id="61" name="CustomShape 29"/>
            <p:cNvSpPr/>
            <p:nvPr/>
          </p:nvSpPr>
          <p:spPr>
            <a:xfrm>
              <a:off x="763872" y="373101"/>
              <a:ext cx="160222" cy="265176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</p:sp>
      </p:grpSp>
      <p:sp>
        <p:nvSpPr>
          <p:cNvPr id="63" name="Rounded Rectangle 62"/>
          <p:cNvSpPr/>
          <p:nvPr/>
        </p:nvSpPr>
        <p:spPr>
          <a:xfrm>
            <a:off x="-15367447" y="12406006"/>
            <a:ext cx="14842016" cy="295119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8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کاستی ها/ چالش های صنعتی موجود</a:t>
            </a:r>
            <a:endParaRPr lang="en-US" sz="88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88" name="Text Box 262"/>
          <p:cNvSpPr txBox="1">
            <a:spLocks noChangeArrowheads="1"/>
          </p:cNvSpPr>
          <p:nvPr/>
        </p:nvSpPr>
        <p:spPr bwMode="auto">
          <a:xfrm>
            <a:off x="4721498" y="28605695"/>
            <a:ext cx="11474965" cy="1505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8000" b="1" dirty="0">
                <a:latin typeface="Impact" panose="020B0806030902050204" pitchFamily="34" charset="0"/>
                <a:cs typeface="B Titr" panose="00000700000000000000" pitchFamily="2" charset="-78"/>
              </a:rPr>
              <a:t>شکل 2 – فرآیند تولید چدن</a:t>
            </a:r>
            <a:endParaRPr lang="en-US" sz="80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sp>
        <p:nvSpPr>
          <p:cNvPr id="89" name="CustomShape 26"/>
          <p:cNvSpPr/>
          <p:nvPr/>
        </p:nvSpPr>
        <p:spPr>
          <a:xfrm>
            <a:off x="-16644810" y="23715791"/>
            <a:ext cx="16119379" cy="2886586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7200" b="1" dirty="0">
                <a:cs typeface="B Nazanin" panose="00000400000000000000" pitchFamily="2" charset="-78"/>
              </a:rPr>
              <a:t>1- استفاده از استخر مواد زاید برای رفع بوی نامطبوع</a:t>
            </a:r>
          </a:p>
          <a:p>
            <a:pPr algn="just" rtl="1">
              <a:lnSpc>
                <a:spcPct val="115000"/>
              </a:lnSpc>
            </a:pPr>
            <a:r>
              <a:rPr lang="fa-IR" sz="7200" b="1" dirty="0">
                <a:cs typeface="B Nazanin" panose="00000400000000000000" pitchFamily="2" charset="-78"/>
              </a:rPr>
              <a:t>2- استفاده از آلارم صوتی و نوری هنگام جابجایی کوره بین کارگران جهت ایمنی بیشتر</a:t>
            </a:r>
          </a:p>
          <a:p>
            <a:pPr algn="just">
              <a:lnSpc>
                <a:spcPct val="115000"/>
              </a:lnSpc>
            </a:pPr>
            <a:endParaRPr lang="fa-IR" sz="7200" b="1" dirty="0">
              <a:cs typeface="B Nazanin" panose="00000400000000000000" pitchFamily="2" charset="-78"/>
            </a:endParaRPr>
          </a:p>
        </p:txBody>
      </p:sp>
      <p:sp>
        <p:nvSpPr>
          <p:cNvPr id="55" name="Rounded Rectangle 54"/>
          <p:cNvSpPr/>
          <p:nvPr/>
        </p:nvSpPr>
        <p:spPr>
          <a:xfrm>
            <a:off x="-16093885" y="19979745"/>
            <a:ext cx="15788502" cy="2938158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8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دستاوردها/پیشنهادها برای رفع چالش ها</a:t>
            </a:r>
            <a:endParaRPr lang="en-US" sz="88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69" name="CustomShape 26"/>
          <p:cNvSpPr/>
          <p:nvPr/>
        </p:nvSpPr>
        <p:spPr>
          <a:xfrm>
            <a:off x="-14570163" y="15883868"/>
            <a:ext cx="13932490" cy="3569209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7200" b="1" dirty="0">
                <a:cs typeface="B Nazanin" panose="00000400000000000000" pitchFamily="2" charset="-78"/>
              </a:rPr>
              <a:t>1- بازدهی پایین کارگران</a:t>
            </a:r>
          </a:p>
          <a:p>
            <a:pPr algn="just" rtl="1">
              <a:lnSpc>
                <a:spcPct val="115000"/>
              </a:lnSpc>
            </a:pPr>
            <a:r>
              <a:rPr lang="fa-IR" sz="7200" b="1" dirty="0">
                <a:cs typeface="B Nazanin" panose="00000400000000000000" pitchFamily="2" charset="-78"/>
              </a:rPr>
              <a:t>2- تعدادبیش از مورد نیاز منابع انسانی</a:t>
            </a:r>
          </a:p>
          <a:p>
            <a:pPr algn="just" rtl="1">
              <a:lnSpc>
                <a:spcPct val="115000"/>
              </a:lnSpc>
            </a:pPr>
            <a:r>
              <a:rPr lang="fa-IR" sz="7200" b="1" dirty="0">
                <a:cs typeface="B Nazanin" panose="00000400000000000000" pitchFamily="2" charset="-78"/>
              </a:rPr>
              <a:t>3- عدم رعایت نکات ایمنی</a:t>
            </a:r>
          </a:p>
          <a:p>
            <a:pPr algn="just">
              <a:lnSpc>
                <a:spcPct val="115000"/>
              </a:lnSpc>
            </a:pPr>
            <a:endParaRPr lang="fa-IR" sz="7200" b="1" dirty="0">
              <a:cs typeface="B Nazanin" panose="00000400000000000000" pitchFamily="2" charset="-78"/>
            </a:endParaRPr>
          </a:p>
        </p:txBody>
      </p:sp>
      <p:sp>
        <p:nvSpPr>
          <p:cNvPr id="77" name="Rounded Rectangle 76"/>
          <p:cNvSpPr/>
          <p:nvPr/>
        </p:nvSpPr>
        <p:spPr>
          <a:xfrm>
            <a:off x="25751223" y="3397794"/>
            <a:ext cx="9944788" cy="212516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88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	معرفی محل کارآموزی</a:t>
            </a:r>
            <a:endParaRPr lang="en-US" sz="88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81" name="Rounded Rectangle 80"/>
          <p:cNvSpPr/>
          <p:nvPr/>
        </p:nvSpPr>
        <p:spPr>
          <a:xfrm>
            <a:off x="26061005" y="16982479"/>
            <a:ext cx="9944789" cy="208022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412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fa-IR" sz="7200" b="1" dirty="0">
                <a:solidFill>
                  <a:srgbClr val="002060"/>
                </a:solidFill>
                <a:latin typeface="Oswald"/>
                <a:ea typeface="Oswald"/>
                <a:cs typeface="B Titr" panose="00000700000000000000" pitchFamily="2" charset="-78"/>
              </a:rPr>
              <a:t>		مراحل فرآیند ساخت / تولید</a:t>
            </a:r>
            <a:endParaRPr lang="en-US" sz="7200" b="1" dirty="0">
              <a:solidFill>
                <a:srgbClr val="002060"/>
              </a:solidFill>
              <a:latin typeface="Oswald"/>
              <a:ea typeface="Oswald"/>
              <a:cs typeface="B Titr" panose="00000700000000000000" pitchFamily="2" charset="-78"/>
            </a:endParaRPr>
          </a:p>
        </p:txBody>
      </p:sp>
      <p:sp>
        <p:nvSpPr>
          <p:cNvPr id="58" name="CustomShape 26"/>
          <p:cNvSpPr/>
          <p:nvPr/>
        </p:nvSpPr>
        <p:spPr>
          <a:xfrm>
            <a:off x="28772654" y="19778387"/>
            <a:ext cx="6923357" cy="6562471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1- ذوب</a:t>
            </a:r>
          </a:p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2- ریخته گری</a:t>
            </a:r>
          </a:p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3-مدل سازی</a:t>
            </a:r>
          </a:p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4- ماشین کاری</a:t>
            </a:r>
          </a:p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5- ماهیچه کیری</a:t>
            </a:r>
          </a:p>
          <a:p>
            <a:pPr algn="just" rtl="1">
              <a:lnSpc>
                <a:spcPct val="115000"/>
              </a:lnSpc>
            </a:pPr>
            <a:r>
              <a:rPr lang="fa-IR" sz="8000" b="1" dirty="0">
                <a:cs typeface="B Nazanin" panose="00000400000000000000" pitchFamily="2" charset="-78"/>
              </a:rPr>
              <a:t>6- تمیزکاری</a:t>
            </a:r>
          </a:p>
        </p:txBody>
      </p:sp>
      <p:sp>
        <p:nvSpPr>
          <p:cNvPr id="57" name="Text Box 262"/>
          <p:cNvSpPr txBox="1">
            <a:spLocks noChangeArrowheads="1"/>
          </p:cNvSpPr>
          <p:nvPr/>
        </p:nvSpPr>
        <p:spPr bwMode="auto">
          <a:xfrm>
            <a:off x="4206850" y="18701040"/>
            <a:ext cx="12516493" cy="729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4775" tIns="104775" rIns="104775" bIns="104775" anchor="ctr" anchorCtr="1"/>
          <a:lstStyle>
            <a:lvl1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8943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algn="l" defTabSz="4389438" rtl="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rtl="1"/>
            <a:r>
              <a:rPr lang="fa-IR" sz="8000" b="1" dirty="0">
                <a:latin typeface="Impact" panose="020B0806030902050204" pitchFamily="34" charset="0"/>
                <a:cs typeface="B Titr" panose="00000700000000000000" pitchFamily="2" charset="-78"/>
              </a:rPr>
              <a:t>شکل 1 کوره فرآیند ذوب</a:t>
            </a:r>
            <a:endParaRPr lang="en-US" sz="8000" b="1" dirty="0">
              <a:latin typeface="Impact" panose="020B0806030902050204" pitchFamily="34" charset="0"/>
              <a:cs typeface="B Nazanin" panose="00000400000000000000" pitchFamily="2" charset="-78"/>
            </a:endParaRPr>
          </a:p>
        </p:txBody>
      </p:sp>
      <p:sp>
        <p:nvSpPr>
          <p:cNvPr id="65" name="CustomShape 24"/>
          <p:cNvSpPr/>
          <p:nvPr/>
        </p:nvSpPr>
        <p:spPr>
          <a:xfrm>
            <a:off x="22861907" y="5723579"/>
            <a:ext cx="7861710" cy="10008332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algn="just" rtl="1"/>
            <a:endParaRPr lang="fa-IR" sz="8800" dirty="0">
              <a:cs typeface="B Nazanin" panose="00000400000000000000" pitchFamily="2" charset="-78"/>
            </a:endParaRPr>
          </a:p>
        </p:txBody>
      </p:sp>
      <p:sp>
        <p:nvSpPr>
          <p:cNvPr id="67" name="CustomShape 26"/>
          <p:cNvSpPr/>
          <p:nvPr/>
        </p:nvSpPr>
        <p:spPr>
          <a:xfrm>
            <a:off x="23069381" y="6155392"/>
            <a:ext cx="12902002" cy="10704539"/>
          </a:xfrm>
          <a:prstGeom prst="rect">
            <a:avLst/>
          </a:prstGeom>
          <a:noFill/>
          <a:ln>
            <a:noFill/>
          </a:ln>
        </p:spPr>
        <p:txBody>
          <a:bodyPr tIns="41910" bIns="41910"/>
          <a:lstStyle/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9600" b="1" dirty="0">
                <a:cs typeface="B Nazanin" panose="00000400000000000000" pitchFamily="2" charset="-78"/>
              </a:rPr>
              <a:t>نام شرکت:صنایع چدن پارس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تولیدکننده  قطعات خودرو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دیسک ترمز پژو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سگ دست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توپی چرخ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قطعات کامیون بنز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محفظه دیفرانسیل پژو 405</a:t>
            </a:r>
          </a:p>
          <a:p>
            <a:pPr marL="228609" indent="-228609" algn="just" rtl="1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fa-IR" sz="7200" b="1" dirty="0">
                <a:cs typeface="B Nazanin" panose="00000400000000000000" pitchFamily="2" charset="-78"/>
              </a:rPr>
              <a:t>و قطعات چدنی دیگر ...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xmlns="" id="{58F094C4-1AAB-4297-BA53-E03B9890AD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39469" y="11257933"/>
            <a:ext cx="17021876" cy="657453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D737CD21-A305-49D9-BA2B-F203AA2784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1945" y="20123093"/>
            <a:ext cx="21528270" cy="8280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663</TotalTime>
  <Words>175</Words>
  <Application>Microsoft Office PowerPoint</Application>
  <PresentationFormat>Custom</PresentationFormat>
  <Paragraphs>41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pc</cp:lastModifiedBy>
  <cp:revision>80</cp:revision>
  <dcterms:modified xsi:type="dcterms:W3CDTF">2021-11-27T17:24:16Z</dcterms:modified>
</cp:coreProperties>
</file>